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1" r:id="rId6"/>
    <p:sldId id="262" r:id="rId7"/>
    <p:sldId id="272" r:id="rId8"/>
    <p:sldId id="275" r:id="rId9"/>
    <p:sldId id="263" r:id="rId10"/>
    <p:sldId id="264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Noah Bold" panose="00000800000000000000" pitchFamily="2" charset="-52"/>
      <p:bold r:id="rId19"/>
    </p:embeddedFont>
    <p:embeddedFont>
      <p:font typeface="Noah ExtraBold" panose="00000900000000000000" pitchFamily="2" charset="-52"/>
      <p:bold r:id="rId20"/>
      <p:boldItalic r:id="rId21"/>
    </p:embeddedFont>
    <p:embeddedFont>
      <p:font typeface="Noah Medium" panose="00000600000000000000" pitchFamily="2" charset="-52"/>
      <p:regular r:id="rId22"/>
      <p:italic r:id="rId23"/>
    </p:embeddedFont>
    <p:embeddedFont>
      <p:font typeface="Noah regular" panose="00000500000000000000" pitchFamily="2" charset="-52"/>
      <p:regular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F47"/>
    <a:srgbClr val="2228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D5AF27-790A-4061-BD0C-D9E218E5E21B}" v="8" dt="2022-01-22T15:01:40.8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57" autoAdjust="0"/>
  </p:normalViewPr>
  <p:slideViewPr>
    <p:cSldViewPr snapToGrid="0">
      <p:cViewPr varScale="1">
        <p:scale>
          <a:sx n="106" d="100"/>
          <a:sy n="106" d="100"/>
        </p:scale>
        <p:origin x="65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6086418-5B34-4B90-B89E-29D01E0454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12FC78A-78BA-443D-8F38-928B866A3D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16F94-CCDA-40EA-8453-2BBD3EFD9EDA}" type="datetimeFigureOut">
              <a:rPr lang="ru-RU" smtClean="0"/>
              <a:t>22.01.2022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99D2A67-5AE1-4CFC-85B0-F985228A5D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07482-5C0B-4EA0-A722-24737E5A92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39F00F-D88D-4726-AF7D-12B9E75618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691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69A9A-39B9-4077-8997-8B045FABEABD}" type="datetimeFigureOut">
              <a:rPr lang="ru-RU" smtClean="0"/>
              <a:t>22.01.2022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C00DA-BCFA-41BD-BCFF-B13F93CA92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140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rgbClr val="2228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 descr="Изображение выглядит как легкий&#10;&#10;Автоматически созданное описание">
            <a:extLst>
              <a:ext uri="{FF2B5EF4-FFF2-40B4-BE49-F238E27FC236}">
                <a16:creationId xmlns:a16="http://schemas.microsoft.com/office/drawing/2014/main" id="{EF22963B-DE75-48AB-A340-E84164998B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C7C9DB-F275-4574-9EC6-B8D7163B00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1905" y="1633523"/>
            <a:ext cx="5442065" cy="3590954"/>
          </a:xfrm>
        </p:spPr>
        <p:txBody>
          <a:bodyPr anchor="ctr">
            <a:noAutofit/>
          </a:bodyPr>
          <a:lstStyle>
            <a:lvl1pPr algn="l">
              <a:defRPr sz="4000"/>
            </a:lvl1pPr>
          </a:lstStyle>
          <a:p>
            <a:r>
              <a:rPr lang="ru-RU" dirty="0"/>
              <a:t>В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93701A-4D07-4149-9BBC-E895C57F02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8563" y="6245396"/>
            <a:ext cx="1650076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ru-RU" dirty="0"/>
              <a:t>Январь, 2022 г.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3006AC-FB7F-471F-BFED-BA0A360D3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905" y="6245396"/>
            <a:ext cx="2743200" cy="365125"/>
          </a:xfrm>
        </p:spPr>
        <p:txBody>
          <a:bodyPr/>
          <a:lstStyle>
            <a:lvl1pPr algn="l">
              <a:defRPr sz="1400"/>
            </a:lvl1pPr>
          </a:lstStyle>
          <a:p>
            <a:r>
              <a:rPr lang="ru-RU" dirty="0"/>
              <a:t>Анатолий Раев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EEAD9E2-3E8F-43B6-ABB0-BD8686C405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933" y="322064"/>
            <a:ext cx="2022872" cy="31436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AECD0BC-0688-4D08-9B39-A39098BEC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-3146" r="59143"/>
          <a:stretch/>
        </p:blipFill>
        <p:spPr>
          <a:xfrm>
            <a:off x="10186343" y="220980"/>
            <a:ext cx="461141" cy="42576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EEAA071-D456-4563-AABA-8DE2F4A2BD3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39703" y="823273"/>
            <a:ext cx="6752297" cy="4841270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маска, векторная графика, зубчатая передача&#10;&#10;Автоматически созданное описание">
            <a:extLst>
              <a:ext uri="{FF2B5EF4-FFF2-40B4-BE49-F238E27FC236}">
                <a16:creationId xmlns:a16="http://schemas.microsoft.com/office/drawing/2014/main" id="{8FA983D2-1F6F-4126-8BDA-B664C6B49B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710" y="258556"/>
            <a:ext cx="1145357" cy="45337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C6F4ACF-0BD8-4E90-BEFC-7C007C2DDC9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633050" y="1193457"/>
            <a:ext cx="7504980" cy="422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10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D80F33-91FF-4DE0-BC42-F1B97B33F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84B436D-0BC1-4CAE-9506-A1AC1E99C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5542F2-C7BE-4625-8A04-4DAD46FF5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937E-D56D-4936-A517-DBEAF81DC0CF}" type="datetimeFigureOut">
              <a:rPr lang="ru-RU" smtClean="0"/>
              <a:t>22.01.2022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D76415-CD73-42F6-AEA1-EF36409D2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EE0E82-5D92-4F91-BEE1-0FAEED93E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ACF4-B5E1-4B5E-868F-E49B89518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98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8F194E6-8593-4858-A7F1-55C3ABD76B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6DF9C3-08E8-4357-B6C9-EA6DE93A8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A83BBE-41E3-44EB-BFC3-8B6B4CA44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937E-D56D-4936-A517-DBEAF81DC0CF}" type="datetimeFigureOut">
              <a:rPr lang="ru-RU" smtClean="0"/>
              <a:t>22.01.2022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7352BD-EB05-44D2-9F39-36CD74EE7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C2A02F-66BB-4022-844F-8B87DCCD1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ACF4-B5E1-4B5E-868F-E49B89518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284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874A254-64A1-4FD1-9FA2-575C0D37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E9473F-5886-4466-98EE-3EA9428D7A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867" y="1927837"/>
            <a:ext cx="5614088" cy="824107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1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29901638-8AD7-4149-BF23-F7303303EB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734384"/>
            <a:ext cx="10998679" cy="1155700"/>
          </a:xfrm>
        </p:spPr>
        <p:txBody>
          <a:bodyPr>
            <a:noAutofit/>
          </a:bodyPr>
          <a:lstStyle>
            <a:lvl1pPr marL="0" indent="0">
              <a:buNone/>
              <a:defRPr sz="9600">
                <a:solidFill>
                  <a:srgbClr val="2A2F47"/>
                </a:solidFill>
                <a:latin typeface="Noah ExtraBold" panose="00000900000000000000" pitchFamily="2" charset="-52"/>
              </a:defRPr>
            </a:lvl1pPr>
          </a:lstStyle>
          <a:p>
            <a:pPr lvl="0"/>
            <a:r>
              <a:rPr lang="ru-RU" dirty="0"/>
              <a:t>ТЕМА СЛАЙДА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A31DBE63-B12D-48CE-90BB-5F63938369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8138" y="2752725"/>
            <a:ext cx="5614088" cy="1342729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ru-RU" dirty="0">
                <a:effectLst/>
              </a:rPr>
              <a:t>Это просто пример текста первого текстового блока. Количество слов - до 15</a:t>
            </a:r>
            <a:endParaRPr lang="ru-RU" dirty="0"/>
          </a:p>
        </p:txBody>
      </p:sp>
      <p:sp>
        <p:nvSpPr>
          <p:cNvPr id="18" name="Текст 16">
            <a:extLst>
              <a:ext uri="{FF2B5EF4-FFF2-40B4-BE49-F238E27FC236}">
                <a16:creationId xmlns:a16="http://schemas.microsoft.com/office/drawing/2014/main" id="{084E9942-08AD-43FC-8775-403BBAD6A8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138" y="4095454"/>
            <a:ext cx="5613817" cy="145190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Noah regular" panose="00000500000000000000" pitchFamily="2" charset="-52"/>
              </a:defRPr>
            </a:lvl1pPr>
          </a:lstStyle>
          <a:p>
            <a:pPr lvl="0"/>
            <a:r>
              <a:rPr lang="ru-RU" dirty="0">
                <a:effectLst/>
              </a:rPr>
              <a:t>Этот текстовый блок меньше и вмещает больше контента. Количество слов - до 25</a:t>
            </a:r>
            <a:endParaRPr lang="ru-RU" dirty="0"/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0A12CAB6-2926-4508-9318-F83E491C1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20510" y="239570"/>
            <a:ext cx="2139890" cy="413379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latin typeface="Noah regular" panose="00000500000000000000" pitchFamily="2" charset="-52"/>
              </a:defRPr>
            </a:lvl1pPr>
          </a:lstStyle>
          <a:p>
            <a:pPr lvl="0"/>
            <a:r>
              <a:rPr lang="ru-RU" dirty="0"/>
              <a:t>Слайд 1</a:t>
            </a:r>
          </a:p>
        </p:txBody>
      </p:sp>
      <p:sp>
        <p:nvSpPr>
          <p:cNvPr id="24" name="Объект 23">
            <a:extLst>
              <a:ext uri="{FF2B5EF4-FFF2-40B4-BE49-F238E27FC236}">
                <a16:creationId xmlns:a16="http://schemas.microsoft.com/office/drawing/2014/main" id="{F9095D32-97B6-4D3C-97F7-7E0BA492199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84192" y="1229466"/>
            <a:ext cx="6107808" cy="4389245"/>
          </a:xfrm>
          <a:custGeom>
            <a:avLst/>
            <a:gdLst>
              <a:gd name="connsiteX0" fmla="*/ 0 w 6099453"/>
              <a:gd name="connsiteY0" fmla="*/ 436628 h 4379422"/>
              <a:gd name="connsiteX1" fmla="*/ 436628 w 6099453"/>
              <a:gd name="connsiteY1" fmla="*/ 0 h 4379422"/>
              <a:gd name="connsiteX2" fmla="*/ 5662825 w 6099453"/>
              <a:gd name="connsiteY2" fmla="*/ 0 h 4379422"/>
              <a:gd name="connsiteX3" fmla="*/ 6099453 w 6099453"/>
              <a:gd name="connsiteY3" fmla="*/ 436628 h 4379422"/>
              <a:gd name="connsiteX4" fmla="*/ 6099453 w 6099453"/>
              <a:gd name="connsiteY4" fmla="*/ 3942794 h 4379422"/>
              <a:gd name="connsiteX5" fmla="*/ 5662825 w 6099453"/>
              <a:gd name="connsiteY5" fmla="*/ 4379422 h 4379422"/>
              <a:gd name="connsiteX6" fmla="*/ 436628 w 6099453"/>
              <a:gd name="connsiteY6" fmla="*/ 4379422 h 4379422"/>
              <a:gd name="connsiteX7" fmla="*/ 0 w 6099453"/>
              <a:gd name="connsiteY7" fmla="*/ 3942794 h 4379422"/>
              <a:gd name="connsiteX8" fmla="*/ 0 w 6099453"/>
              <a:gd name="connsiteY8" fmla="*/ 436628 h 4379422"/>
              <a:gd name="connsiteX0" fmla="*/ 0 w 6099453"/>
              <a:gd name="connsiteY0" fmla="*/ 436628 h 4379422"/>
              <a:gd name="connsiteX1" fmla="*/ 436628 w 6099453"/>
              <a:gd name="connsiteY1" fmla="*/ 0 h 4379422"/>
              <a:gd name="connsiteX2" fmla="*/ 6099453 w 6099453"/>
              <a:gd name="connsiteY2" fmla="*/ 436628 h 4379422"/>
              <a:gd name="connsiteX3" fmla="*/ 6099453 w 6099453"/>
              <a:gd name="connsiteY3" fmla="*/ 3942794 h 4379422"/>
              <a:gd name="connsiteX4" fmla="*/ 5662825 w 6099453"/>
              <a:gd name="connsiteY4" fmla="*/ 4379422 h 4379422"/>
              <a:gd name="connsiteX5" fmla="*/ 436628 w 6099453"/>
              <a:gd name="connsiteY5" fmla="*/ 4379422 h 4379422"/>
              <a:gd name="connsiteX6" fmla="*/ 0 w 6099453"/>
              <a:gd name="connsiteY6" fmla="*/ 3942794 h 4379422"/>
              <a:gd name="connsiteX7" fmla="*/ 0 w 6099453"/>
              <a:gd name="connsiteY7" fmla="*/ 436628 h 4379422"/>
              <a:gd name="connsiteX0" fmla="*/ 0 w 6099453"/>
              <a:gd name="connsiteY0" fmla="*/ 439948 h 4382742"/>
              <a:gd name="connsiteX1" fmla="*/ 436628 w 6099453"/>
              <a:gd name="connsiteY1" fmla="*/ 3320 h 4382742"/>
              <a:gd name="connsiteX2" fmla="*/ 6090827 w 6099453"/>
              <a:gd name="connsiteY2" fmla="*/ 0 h 4382742"/>
              <a:gd name="connsiteX3" fmla="*/ 6099453 w 6099453"/>
              <a:gd name="connsiteY3" fmla="*/ 3946114 h 4382742"/>
              <a:gd name="connsiteX4" fmla="*/ 5662825 w 6099453"/>
              <a:gd name="connsiteY4" fmla="*/ 4382742 h 4382742"/>
              <a:gd name="connsiteX5" fmla="*/ 436628 w 6099453"/>
              <a:gd name="connsiteY5" fmla="*/ 4382742 h 4382742"/>
              <a:gd name="connsiteX6" fmla="*/ 0 w 6099453"/>
              <a:gd name="connsiteY6" fmla="*/ 3946114 h 4382742"/>
              <a:gd name="connsiteX7" fmla="*/ 0 w 6099453"/>
              <a:gd name="connsiteY7" fmla="*/ 439948 h 4382742"/>
              <a:gd name="connsiteX0" fmla="*/ 0 w 6099453"/>
              <a:gd name="connsiteY0" fmla="*/ 439948 h 4441145"/>
              <a:gd name="connsiteX1" fmla="*/ 436628 w 6099453"/>
              <a:gd name="connsiteY1" fmla="*/ 3320 h 4441145"/>
              <a:gd name="connsiteX2" fmla="*/ 6090827 w 6099453"/>
              <a:gd name="connsiteY2" fmla="*/ 0 h 4441145"/>
              <a:gd name="connsiteX3" fmla="*/ 6099453 w 6099453"/>
              <a:gd name="connsiteY3" fmla="*/ 3946114 h 4441145"/>
              <a:gd name="connsiteX4" fmla="*/ 436628 w 6099453"/>
              <a:gd name="connsiteY4" fmla="*/ 4382742 h 4441145"/>
              <a:gd name="connsiteX5" fmla="*/ 0 w 6099453"/>
              <a:gd name="connsiteY5" fmla="*/ 3946114 h 4441145"/>
              <a:gd name="connsiteX6" fmla="*/ 0 w 6099453"/>
              <a:gd name="connsiteY6" fmla="*/ 439948 h 4441145"/>
              <a:gd name="connsiteX0" fmla="*/ 0 w 6099453"/>
              <a:gd name="connsiteY0" fmla="*/ 439948 h 4382742"/>
              <a:gd name="connsiteX1" fmla="*/ 436628 w 6099453"/>
              <a:gd name="connsiteY1" fmla="*/ 3320 h 4382742"/>
              <a:gd name="connsiteX2" fmla="*/ 6090827 w 6099453"/>
              <a:gd name="connsiteY2" fmla="*/ 0 h 4382742"/>
              <a:gd name="connsiteX3" fmla="*/ 6099453 w 6099453"/>
              <a:gd name="connsiteY3" fmla="*/ 3946114 h 4382742"/>
              <a:gd name="connsiteX4" fmla="*/ 436628 w 6099453"/>
              <a:gd name="connsiteY4" fmla="*/ 4382742 h 4382742"/>
              <a:gd name="connsiteX5" fmla="*/ 0 w 6099453"/>
              <a:gd name="connsiteY5" fmla="*/ 3946114 h 4382742"/>
              <a:gd name="connsiteX6" fmla="*/ 0 w 6099453"/>
              <a:gd name="connsiteY6" fmla="*/ 439948 h 4382742"/>
              <a:gd name="connsiteX0" fmla="*/ 0 w 6108079"/>
              <a:gd name="connsiteY0" fmla="*/ 439948 h 4450443"/>
              <a:gd name="connsiteX1" fmla="*/ 436628 w 6108079"/>
              <a:gd name="connsiteY1" fmla="*/ 3320 h 4450443"/>
              <a:gd name="connsiteX2" fmla="*/ 6090827 w 6108079"/>
              <a:gd name="connsiteY2" fmla="*/ 0 h 4450443"/>
              <a:gd name="connsiteX3" fmla="*/ 6108079 w 6108079"/>
              <a:gd name="connsiteY3" fmla="*/ 4377435 h 4450443"/>
              <a:gd name="connsiteX4" fmla="*/ 436628 w 6108079"/>
              <a:gd name="connsiteY4" fmla="*/ 4382742 h 4450443"/>
              <a:gd name="connsiteX5" fmla="*/ 0 w 6108079"/>
              <a:gd name="connsiteY5" fmla="*/ 3946114 h 4450443"/>
              <a:gd name="connsiteX6" fmla="*/ 0 w 6108079"/>
              <a:gd name="connsiteY6" fmla="*/ 439948 h 4450443"/>
              <a:gd name="connsiteX0" fmla="*/ 0 w 6108079"/>
              <a:gd name="connsiteY0" fmla="*/ 439948 h 4382742"/>
              <a:gd name="connsiteX1" fmla="*/ 436628 w 6108079"/>
              <a:gd name="connsiteY1" fmla="*/ 3320 h 4382742"/>
              <a:gd name="connsiteX2" fmla="*/ 6090827 w 6108079"/>
              <a:gd name="connsiteY2" fmla="*/ 0 h 4382742"/>
              <a:gd name="connsiteX3" fmla="*/ 6108079 w 6108079"/>
              <a:gd name="connsiteY3" fmla="*/ 4377435 h 4382742"/>
              <a:gd name="connsiteX4" fmla="*/ 436628 w 6108079"/>
              <a:gd name="connsiteY4" fmla="*/ 4382742 h 4382742"/>
              <a:gd name="connsiteX5" fmla="*/ 0 w 6108079"/>
              <a:gd name="connsiteY5" fmla="*/ 3946114 h 4382742"/>
              <a:gd name="connsiteX6" fmla="*/ 0 w 6108079"/>
              <a:gd name="connsiteY6" fmla="*/ 439948 h 4382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8079" h="4382742">
                <a:moveTo>
                  <a:pt x="0" y="439948"/>
                </a:moveTo>
                <a:cubicBezTo>
                  <a:pt x="0" y="198805"/>
                  <a:pt x="195485" y="3320"/>
                  <a:pt x="436628" y="3320"/>
                </a:cubicBezTo>
                <a:lnTo>
                  <a:pt x="6090827" y="0"/>
                </a:lnTo>
                <a:cubicBezTo>
                  <a:pt x="6093702" y="1315371"/>
                  <a:pt x="6105204" y="3062064"/>
                  <a:pt x="6108079" y="4377435"/>
                </a:cubicBezTo>
                <a:cubicBezTo>
                  <a:pt x="4389336" y="4357393"/>
                  <a:pt x="1453203" y="4382742"/>
                  <a:pt x="436628" y="4382742"/>
                </a:cubicBezTo>
                <a:cubicBezTo>
                  <a:pt x="195485" y="4382742"/>
                  <a:pt x="0" y="4187257"/>
                  <a:pt x="0" y="3946114"/>
                </a:cubicBezTo>
                <a:lnTo>
                  <a:pt x="0" y="439948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ru-RU" dirty="0"/>
              <a:t>КОНТЕНТ</a:t>
            </a:r>
          </a:p>
        </p:txBody>
      </p:sp>
    </p:spTree>
    <p:extLst>
      <p:ext uri="{BB962C8B-B14F-4D97-AF65-F5344CB8AC3E}">
        <p14:creationId xmlns:p14="http://schemas.microsoft.com/office/powerpoint/2010/main" val="1646748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6251AF-D2D3-46C6-8862-DE9F36D23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DFE44CB-DFF8-4112-A888-C1F9E6CA19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867" y="1927837"/>
            <a:ext cx="11515725" cy="824107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1</a:t>
            </a:r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6D2EF478-83D5-41E1-BA25-0303E811BB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734384"/>
            <a:ext cx="10998679" cy="1155700"/>
          </a:xfrm>
        </p:spPr>
        <p:txBody>
          <a:bodyPr>
            <a:noAutofit/>
          </a:bodyPr>
          <a:lstStyle>
            <a:lvl1pPr marL="0" indent="0">
              <a:buNone/>
              <a:defRPr sz="9600">
                <a:solidFill>
                  <a:srgbClr val="2A2F47"/>
                </a:solidFill>
                <a:latin typeface="Noah ExtraBold" panose="00000900000000000000" pitchFamily="2" charset="-52"/>
              </a:defRPr>
            </a:lvl1pPr>
          </a:lstStyle>
          <a:p>
            <a:pPr lvl="0"/>
            <a:r>
              <a:rPr lang="ru-RU" dirty="0"/>
              <a:t>ТЕМА СЛАЙДА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7A247074-D566-4201-B336-6F9D76B4D7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8137" y="2752725"/>
            <a:ext cx="11515455" cy="1342729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ru-RU" dirty="0">
                <a:effectLst/>
              </a:rPr>
              <a:t>Это просто пример текста первого текстового блока. Количество слов - до 15</a:t>
            </a:r>
            <a:endParaRPr lang="ru-RU" dirty="0"/>
          </a:p>
        </p:txBody>
      </p:sp>
      <p:sp>
        <p:nvSpPr>
          <p:cNvPr id="11" name="Текст 16">
            <a:extLst>
              <a:ext uri="{FF2B5EF4-FFF2-40B4-BE49-F238E27FC236}">
                <a16:creationId xmlns:a16="http://schemas.microsoft.com/office/drawing/2014/main" id="{42DC8937-0BE2-43A8-8613-8E329484F2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138" y="4095454"/>
            <a:ext cx="11515725" cy="145190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Noah regular" panose="00000500000000000000" pitchFamily="2" charset="-52"/>
              </a:defRPr>
            </a:lvl1pPr>
          </a:lstStyle>
          <a:p>
            <a:pPr lvl="0"/>
            <a:r>
              <a:rPr lang="ru-RU" dirty="0">
                <a:effectLst/>
              </a:rPr>
              <a:t>Этот текстовый блок меньше и вмещает больше контента. Количество слов - до 25</a:t>
            </a:r>
            <a:endParaRPr lang="ru-RU" dirty="0"/>
          </a:p>
        </p:txBody>
      </p:sp>
      <p:sp>
        <p:nvSpPr>
          <p:cNvPr id="14" name="Текст 25">
            <a:extLst>
              <a:ext uri="{FF2B5EF4-FFF2-40B4-BE49-F238E27FC236}">
                <a16:creationId xmlns:a16="http://schemas.microsoft.com/office/drawing/2014/main" id="{31BBD05D-A24E-4F60-8A0A-83F3B0CB4A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20510" y="239570"/>
            <a:ext cx="2139890" cy="413379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latin typeface="Noah regular" panose="00000500000000000000" pitchFamily="2" charset="-52"/>
              </a:defRPr>
            </a:lvl1pPr>
          </a:lstStyle>
          <a:p>
            <a:pPr lvl="0"/>
            <a:r>
              <a:rPr lang="ru-RU" dirty="0"/>
              <a:t>Слайд 1</a:t>
            </a:r>
          </a:p>
        </p:txBody>
      </p:sp>
    </p:spTree>
    <p:extLst>
      <p:ext uri="{BB962C8B-B14F-4D97-AF65-F5344CB8AC3E}">
        <p14:creationId xmlns:p14="http://schemas.microsoft.com/office/powerpoint/2010/main" val="2304075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D5E008-1646-42D9-8758-1E3F5160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DA9970-90E4-46E4-9BB5-9F1616FF0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4583279-A842-40BF-B234-0E54DF5BA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DE89B18-194A-4988-BABE-627485706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937E-D56D-4936-A517-DBEAF81DC0CF}" type="datetimeFigureOut">
              <a:rPr lang="ru-RU" smtClean="0"/>
              <a:t>22.01.2022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8298A5-3CB8-46F0-89D1-3D8B6559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3A4062E-F602-40C2-AAC1-60D8BCA97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ACF4-B5E1-4B5E-868F-E49B89518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094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4C4E30-0617-4C4E-9E07-77406BE06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804D46-3F07-4B90-825F-0F8C3225E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317E71B-63D6-4AAD-A19B-25CFCF7D6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39D233-BC3E-4479-90BF-724449267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42BCAC5-AADA-41A7-BEB2-3DF527AE8A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4BBC116-0B63-4C4E-B829-5FEC5B044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937E-D56D-4936-A517-DBEAF81DC0CF}" type="datetimeFigureOut">
              <a:rPr lang="ru-RU" smtClean="0"/>
              <a:t>22.01.2022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4B86B0C-70A1-4C5E-9E74-B0FB5312D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3ADA391-0033-4E18-8614-3C8B2ECA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ACF4-B5E1-4B5E-868F-E49B89518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588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14276-E8DA-4AFF-8D96-E2EE396FE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5929A2C-CED1-4A26-9FF4-B7E504B2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937E-D56D-4936-A517-DBEAF81DC0CF}" type="datetimeFigureOut">
              <a:rPr lang="ru-RU" smtClean="0"/>
              <a:t>22.01.2022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B84B55E-5F8C-43AF-97F0-5E6960EF1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EDEC0E0-9C2B-4B11-9B1D-993315F0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ACF4-B5E1-4B5E-868F-E49B89518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136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C8B29FD-EFD4-456F-84EF-BF17C4FEE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937E-D56D-4936-A517-DBEAF81DC0CF}" type="datetimeFigureOut">
              <a:rPr lang="ru-RU" smtClean="0"/>
              <a:t>22.01.2022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574FBE-953A-4D53-B854-0CFC00634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5DE61D-025A-4422-B10D-D6A6358D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ACF4-B5E1-4B5E-868F-E49B89518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00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E8B451-72A5-4917-9BE4-873429D10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54E02C-E7FA-4F07-9EF3-91F99ADB1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79AC8F5-55EF-4F87-B9F8-C52A33B39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57C71C4-9BC0-46CA-A426-372876D5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937E-D56D-4936-A517-DBEAF81DC0CF}" type="datetimeFigureOut">
              <a:rPr lang="ru-RU" smtClean="0"/>
              <a:t>22.01.2022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4EEB4B-48FE-458D-AF56-1EA80076B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C9F748-7B6B-43FD-9A43-60C6BFE4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ACF4-B5E1-4B5E-868F-E49B89518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47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8C0AAC-9836-4F6E-BC26-10600D15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D3709F-8229-4A9B-8961-CEA47104B4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E81C826-7D1C-4D16-A402-49FB20104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5FD0E68-3204-431A-82B4-76AC8E98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937E-D56D-4936-A517-DBEAF81DC0CF}" type="datetimeFigureOut">
              <a:rPr lang="ru-RU" smtClean="0"/>
              <a:t>22.01.2022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415420E-DAB0-44D3-9C38-17DB6093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709D32-5027-464E-AAB2-03EBB11A3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ACF4-B5E1-4B5E-868F-E49B89518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040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88CC08-AD96-4B8E-9A93-6E3BA79C1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5451D6-1E88-4BB4-92F7-25BDEBE26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B8095D-6009-4E5D-9062-3501ED9A6E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5937E-D56D-4936-A517-DBEAF81DC0CF}" type="datetimeFigureOut">
              <a:rPr lang="ru-RU" smtClean="0"/>
              <a:t>22.01.2022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989099-684C-4A09-AE77-9B17EA35C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698476-955B-47FE-9ED3-C57492931A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0ACF4-B5E1-4B5E-868F-E49B89518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9541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youtu.be/P-iKSaxiZU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BFD9A-D2E9-45FD-B6C1-99C3D9E41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387" y="1633523"/>
            <a:ext cx="5442065" cy="3590954"/>
          </a:xfrm>
        </p:spPr>
        <p:txBody>
          <a:bodyPr/>
          <a:lstStyle/>
          <a:p>
            <a:r>
              <a:rPr lang="ru-RU" dirty="0">
                <a:effectLst/>
              </a:rPr>
              <a:t>Прототип игры </a:t>
            </a:r>
            <a:r>
              <a:rPr lang="en-US" dirty="0">
                <a:effectLst/>
              </a:rPr>
              <a:t>Uno </a:t>
            </a:r>
            <a:r>
              <a:rPr lang="ru-RU" dirty="0">
                <a:effectLst/>
              </a:rPr>
              <a:t>с сетевым взаимодействием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2CEBF-CCA1-4F34-914C-499076A5185D}"/>
              </a:ext>
            </a:extLst>
          </p:cNvPr>
          <p:cNvSpPr txBox="1"/>
          <p:nvPr/>
        </p:nvSpPr>
        <p:spPr>
          <a:xfrm>
            <a:off x="351905" y="6289705"/>
            <a:ext cx="711825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dirty="0">
                <a:latin typeface="Noah regular" panose="00000500000000000000" pitchFamily="2" charset="-52"/>
                <a:cs typeface="Arial"/>
              </a:rPr>
              <a:t>Анатолий Раев, 8Е ГБОУ Образовательный Центр "Протон"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8B124-1610-4F1F-B0B3-BD6B3D3BE85C}"/>
              </a:ext>
            </a:extLst>
          </p:cNvPr>
          <p:cNvSpPr txBox="1"/>
          <p:nvPr/>
        </p:nvSpPr>
        <p:spPr>
          <a:xfrm>
            <a:off x="10237965" y="6289705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Январь, 2022 г.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71C7B0-D1C2-4C76-9A44-831B72FFB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777" y="3104595"/>
            <a:ext cx="1802709" cy="9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9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1565EE-45DB-487E-A90B-1E35765D3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6" y="1248490"/>
            <a:ext cx="11515725" cy="824107"/>
          </a:xfrm>
        </p:spPr>
        <p:txBody>
          <a:bodyPr>
            <a:normAutofit/>
          </a:bodyPr>
          <a:lstStyle/>
          <a:p>
            <a:r>
              <a:rPr lang="ru-RU" dirty="0"/>
              <a:t>Проблемы реализации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2D3ED012-7871-43B5-AB10-9D729B158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734384"/>
            <a:ext cx="12192000" cy="1155700"/>
          </a:xfrm>
        </p:spPr>
        <p:txBody>
          <a:bodyPr/>
          <a:lstStyle/>
          <a:p>
            <a:r>
              <a:rPr lang="ru-RU" sz="8800" dirty="0"/>
              <a:t>Перспективы развития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4BF7B125-0A0A-4FCB-9BA8-1E643E9EB8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136" y="2483872"/>
            <a:ext cx="11515455" cy="1342729"/>
          </a:xfrm>
        </p:spPr>
        <p:txBody>
          <a:bodyPr/>
          <a:lstStyle/>
          <a:p>
            <a:r>
              <a:rPr lang="ru-RU" dirty="0"/>
              <a:t>Стоит снова обратить внимание на то, что данная реализация является прототипом, поэтому не несёт в себе цели создать сразу законченное решение. Именно из-за этого существуют проблемы, к примеру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5CFB6473-1FDD-4A8D-9BB8-71B33DE38D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7867" y="4374128"/>
            <a:ext cx="11515725" cy="14519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Невозможность игры менее или более чем в четырём.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Накопленный технический долг и необоснованно усложнённые технические решения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Несоблюдение основных практик для защиты игры с сетевым взаимодействием от атак </a:t>
            </a:r>
            <a:r>
              <a:rPr lang="en-US" dirty="0"/>
              <a:t>“</a:t>
            </a:r>
            <a:r>
              <a:rPr lang="ru-RU" dirty="0" err="1"/>
              <a:t>читеров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A46AFF0-CE83-4ACB-AE0D-511A1F5E4B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Слайд 21</a:t>
            </a:r>
          </a:p>
        </p:txBody>
      </p:sp>
    </p:spTree>
    <p:extLst>
      <p:ext uri="{BB962C8B-B14F-4D97-AF65-F5344CB8AC3E}">
        <p14:creationId xmlns:p14="http://schemas.microsoft.com/office/powerpoint/2010/main" val="3902411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56EE52-53B3-44CC-A350-05F50653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Завершение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F509D9-9ED3-4B61-8073-3A17EEF4D47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7867" y="2924354"/>
            <a:ext cx="10515600" cy="1181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Спасибо за внимание!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071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2930CF-3C6A-4405-8888-9BA76B771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93ED510-9910-4E17-AD88-15493AD7D2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7423756-967F-4051-98F8-FDDA1447D5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2000" dirty="0"/>
              <a:t>К сожалению, поиграть в небезызвестную карточную игру </a:t>
            </a:r>
            <a:r>
              <a:rPr lang="en-US" sz="2000" dirty="0"/>
              <a:t>Uno</a:t>
            </a:r>
            <a:r>
              <a:rPr lang="ru-RU" sz="2000" dirty="0"/>
              <a:t> с друзьями, которые не находятся за одним столом – не реально. </a:t>
            </a:r>
          </a:p>
          <a:p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863AF004-43BE-4BE4-B981-800D89330D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Поэтому, предлагаю вашему вниманию возможный вариант решения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9FAF82D-93C9-4C99-8DDA-6B207C3082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Слайд 2</a:t>
            </a:r>
          </a:p>
        </p:txBody>
      </p:sp>
    </p:spTree>
    <p:extLst>
      <p:ext uri="{BB962C8B-B14F-4D97-AF65-F5344CB8AC3E}">
        <p14:creationId xmlns:p14="http://schemas.microsoft.com/office/powerpoint/2010/main" val="2726866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EFC251-302C-40C9-9884-A07DA9C7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7" y="1927837"/>
            <a:ext cx="5614088" cy="824107"/>
          </a:xfrm>
        </p:spPr>
        <p:txBody>
          <a:bodyPr/>
          <a:lstStyle/>
          <a:p>
            <a:r>
              <a:rPr lang="ru-RU" dirty="0"/>
              <a:t>Конкуренты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372CB66-E436-47FF-A4F0-0A7699647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Конкуренты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35779B4-4962-4EB0-AE76-CF88854D3A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138" y="2748669"/>
            <a:ext cx="5614088" cy="2450348"/>
          </a:xfrm>
        </p:spPr>
        <p:txBody>
          <a:bodyPr/>
          <a:lstStyle/>
          <a:p>
            <a:r>
              <a:rPr lang="ru-RU" sz="2400" dirty="0"/>
              <a:t>Самым главным (и единственным) конкурентом данному решению является игра в </a:t>
            </a:r>
            <a:r>
              <a:rPr lang="en-US" sz="2400" dirty="0"/>
              <a:t>“</a:t>
            </a:r>
            <a:r>
              <a:rPr lang="ru-RU" sz="2400" dirty="0"/>
              <a:t>физическую</a:t>
            </a:r>
            <a:r>
              <a:rPr lang="en-US" sz="2400" dirty="0"/>
              <a:t>”</a:t>
            </a:r>
            <a:r>
              <a:rPr lang="ru-RU" sz="2400" dirty="0"/>
              <a:t> колоду карт. Но, как уже было озвучено в проблеме, это к сожалению не возможно сделать находясь, к примеру, в разных городах или даже странах</a:t>
            </a:r>
          </a:p>
        </p:txBody>
      </p:sp>
      <p:graphicFrame>
        <p:nvGraphicFramePr>
          <p:cNvPr id="14" name="Таблица 14">
            <a:extLst>
              <a:ext uri="{FF2B5EF4-FFF2-40B4-BE49-F238E27FC236}">
                <a16:creationId xmlns:a16="http://schemas.microsoft.com/office/drawing/2014/main" id="{9E71A705-6A39-4577-A70C-03BFA87368B0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4995988"/>
              </p:ext>
            </p:extLst>
          </p:nvPr>
        </p:nvGraphicFramePr>
        <p:xfrm>
          <a:off x="7020604" y="1317353"/>
          <a:ext cx="4833258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086">
                  <a:extLst>
                    <a:ext uri="{9D8B030D-6E8A-4147-A177-3AD203B41FA5}">
                      <a16:colId xmlns:a16="http://schemas.microsoft.com/office/drawing/2014/main" val="3656694948"/>
                    </a:ext>
                  </a:extLst>
                </a:gridCol>
                <a:gridCol w="1611086">
                  <a:extLst>
                    <a:ext uri="{9D8B030D-6E8A-4147-A177-3AD203B41FA5}">
                      <a16:colId xmlns:a16="http://schemas.microsoft.com/office/drawing/2014/main" val="3815984616"/>
                    </a:ext>
                  </a:extLst>
                </a:gridCol>
                <a:gridCol w="1611086">
                  <a:extLst>
                    <a:ext uri="{9D8B030D-6E8A-4147-A177-3AD203B41FA5}">
                      <a16:colId xmlns:a16="http://schemas.microsoft.com/office/drawing/2014/main" val="1708260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 </a:t>
                      </a:r>
                      <a:r>
                        <a:rPr lang="ru-RU" sz="1600" dirty="0"/>
                        <a:t>Критерий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Поиграть за одним столом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Поиграть с помощью моей игры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912095"/>
                  </a:ext>
                </a:extLst>
              </a:tr>
              <a:tr h="143510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Возможность игры по сети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dirty="0">
                          <a:solidFill>
                            <a:srgbClr val="C00000"/>
                          </a:solidFill>
                          <a:latin typeface="Noah ExtraBold" panose="000009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ah ExtraBold" panose="00000900000000000000" pitchFamily="2" charset="-52"/>
                        </a:rPr>
                        <a:t>+</a:t>
                      </a:r>
                      <a:endParaRPr lang="ru-RU" sz="36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Noah ExtraBold" panose="00000900000000000000" pitchFamily="2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577161"/>
                  </a:ext>
                </a:extLst>
              </a:tr>
              <a:tr h="125571"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Удобный интерфейс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ah ExtraBold" panose="00000900000000000000" pitchFamily="2" charset="-52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ah ExtraBold" panose="00000900000000000000" pitchFamily="2" charset="-52"/>
                        </a:rPr>
                        <a:t>+</a:t>
                      </a:r>
                      <a:endParaRPr lang="ru-RU" sz="36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Noah ExtraBold" panose="00000900000000000000" pitchFamily="2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832672"/>
                  </a:ext>
                </a:extLst>
              </a:tr>
              <a:tr h="125571"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Поддержка реализации своих версий игры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>
                          <a:solidFill>
                            <a:srgbClr val="C00000"/>
                          </a:solidFill>
                          <a:latin typeface="Noah ExtraBold" panose="00000900000000000000" pitchFamily="2" charset="-52"/>
                        </a:rPr>
                        <a:t>-</a:t>
                      </a:r>
                      <a:endParaRPr lang="ru-RU" sz="3600" dirty="0">
                        <a:solidFill>
                          <a:srgbClr val="C00000"/>
                        </a:solidFill>
                        <a:latin typeface="Noah ExtraBold" panose="00000900000000000000" pitchFamily="2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ah ExtraBold" panose="00000900000000000000" pitchFamily="2" charset="-52"/>
                        </a:rPr>
                        <a:t>+</a:t>
                      </a:r>
                      <a:endParaRPr lang="ru-RU" sz="36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Noah ExtraBold" panose="00000900000000000000" pitchFamily="2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5628474"/>
                  </a:ext>
                </a:extLst>
              </a:tr>
              <a:tr h="227224"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Стоимость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  <a:latin typeface="+mj-lt"/>
                        </a:rPr>
                        <a:t>Колода карт стоит денег,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+mj-lt"/>
                        </a:rPr>
                        <a:t>~500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latin typeface="+mj-lt"/>
                        </a:rPr>
                        <a:t> рублей.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  <a:latin typeface="+mj-lt"/>
                        </a:rPr>
                        <a:t>Бесплатно</a:t>
                      </a:r>
                    </a:p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  <a:latin typeface="+mj-lt"/>
                        </a:rPr>
                        <a:t>(т.к. имеет открытый исходный код)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7655491"/>
                  </a:ext>
                </a:extLst>
              </a:tr>
            </a:tbl>
          </a:graphicData>
        </a:graphic>
      </p:graphicFrame>
      <p:sp>
        <p:nvSpPr>
          <p:cNvPr id="13" name="Текст 12">
            <a:extLst>
              <a:ext uri="{FF2B5EF4-FFF2-40B4-BE49-F238E27FC236}">
                <a16:creationId xmlns:a16="http://schemas.microsoft.com/office/drawing/2014/main" id="{C18D5CCE-3E25-469E-B99F-124A9E1E26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Слайд 3</a:t>
            </a:r>
          </a:p>
        </p:txBody>
      </p:sp>
    </p:spTree>
    <p:extLst>
      <p:ext uri="{BB962C8B-B14F-4D97-AF65-F5344CB8AC3E}">
        <p14:creationId xmlns:p14="http://schemas.microsoft.com/office/powerpoint/2010/main" val="2394327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723AF4-E4D9-4879-BCEB-3583118B6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13A9AA-19E7-427D-BA1E-8CFBBAA09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969515"/>
            <a:ext cx="10998679" cy="11557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Решение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6B7CA44-A32A-4250-8E45-1A8CFD6B56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137" y="2752725"/>
            <a:ext cx="11515455" cy="2986224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Так как главная проблема – это расстояние, то единственным решением данной проблемы является игра, использующая возможности глобальной сети Интернет.</a:t>
            </a:r>
          </a:p>
          <a:p>
            <a:pPr marL="0" indent="0">
              <a:buNone/>
            </a:pPr>
            <a:r>
              <a:rPr lang="ru-RU" sz="2400" dirty="0"/>
              <a:t>Именно поэтому данная игра использует технологии компьютерных сетей для реализации мультиплеера. Благодаря этому, даже находясь на разных континентах, возможно поиграть с друзьями.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2E55E01-1AF4-431B-97AA-B3522A8A6E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Слайд 4</a:t>
            </a:r>
          </a:p>
        </p:txBody>
      </p:sp>
    </p:spTree>
    <p:extLst>
      <p:ext uri="{BB962C8B-B14F-4D97-AF65-F5344CB8AC3E}">
        <p14:creationId xmlns:p14="http://schemas.microsoft.com/office/powerpoint/2010/main" val="170133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EF23BB-198F-4148-A6B9-2F90A44ED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34DD36-6F0E-42F0-81B7-552894FFAA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Архитектура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32DC873-B86E-44F5-BB34-C32013DC1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2400" dirty="0"/>
              <a:t>При проектировании прототипа игры учитывалась возможное желание игрока реализовать свои творческие возможности, и, к примеру, придумать свою колоду карт </a:t>
            </a:r>
            <a:r>
              <a:rPr lang="en-US" sz="2400" dirty="0"/>
              <a:t>Uno </a:t>
            </a:r>
            <a:r>
              <a:rPr lang="ru-RU" sz="2400" dirty="0"/>
              <a:t>со своими дополнительными правилами.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095953B-A7E7-4C62-9C90-1069314E17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b">
            <a:normAutofit/>
          </a:bodyPr>
          <a:lstStyle/>
          <a:p>
            <a:r>
              <a:rPr lang="ru-RU" dirty="0"/>
              <a:t>Данная возможность была </a:t>
            </a:r>
            <a:r>
              <a:rPr lang="ru-RU" dirty="0" err="1"/>
              <a:t>реализованна</a:t>
            </a:r>
            <a:r>
              <a:rPr lang="ru-RU" dirty="0"/>
              <a:t> благодаря грамотному планированию и проектированию архитектуры.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5112E91-394C-4EBF-8AC5-8310763684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Слайд 5</a:t>
            </a:r>
          </a:p>
        </p:txBody>
      </p:sp>
    </p:spTree>
    <p:extLst>
      <p:ext uri="{BB962C8B-B14F-4D97-AF65-F5344CB8AC3E}">
        <p14:creationId xmlns:p14="http://schemas.microsoft.com/office/powerpoint/2010/main" val="2179122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95902B-E6CA-4962-A67F-739341FD2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7" y="1927837"/>
            <a:ext cx="5614088" cy="824107"/>
          </a:xfrm>
        </p:spPr>
        <p:txBody>
          <a:bodyPr/>
          <a:lstStyle/>
          <a:p>
            <a:r>
              <a:rPr lang="ru-RU" dirty="0"/>
              <a:t>Этапы разработки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8184F65-A804-4D76-8CCB-606520A78A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Этапы разработки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6ABD6D78-D35B-424E-957D-D0DDF2A853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138" y="2752725"/>
            <a:ext cx="5696902" cy="2865986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sz="2400" dirty="0"/>
              <a:t>К сожалению, время на разработку было ограничено.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400" dirty="0"/>
              <a:t>Именно поэтому было принято решение разработать прототип, который показывал возможность решения этой проблемы, и который бы в будущем можно было бы довести до реального коммерческого проекта.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046816A9-1AFC-4CF9-93C6-AADA05E83B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Слайд 12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333271E-4192-47CA-8C46-4C309A0B9C9F}"/>
              </a:ext>
            </a:extLst>
          </p:cNvPr>
          <p:cNvSpPr txBox="1">
            <a:spLocks/>
          </p:cNvSpPr>
          <p:nvPr/>
        </p:nvSpPr>
        <p:spPr>
          <a:xfrm>
            <a:off x="581707" y="28762"/>
            <a:ext cx="10515600" cy="3257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pic>
        <p:nvPicPr>
          <p:cNvPr id="26" name="Рисунок 25" descr="Изображение выглядит как текст, монитор, электроника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44AE962-9E33-462B-B518-31E220DFE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538" y="1868884"/>
            <a:ext cx="6240462" cy="312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49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D4206852-7EB3-46E9-A770-FF0221EE3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Выделение главных задач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21AC4E9-EF59-470E-B55A-9D628CD6B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Этапы разработки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5A7DF0C-0473-4A96-A6B0-C7BFC47F09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Основываясь на изучении проблемы, были выделены самые главные задачи, которые нужно было бы решить. Вот список данных задач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86731DDF-4717-4D00-824F-83E57B1E4C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Сервер, обрабатывающий запросы клиентом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Клиент, общающийся с сервером и отображающий текущее состояние игры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Грамотная клиент</a:t>
            </a:r>
            <a:r>
              <a:rPr lang="en-US" dirty="0"/>
              <a:t>/</a:t>
            </a:r>
            <a:r>
              <a:rPr lang="ru-RU" dirty="0"/>
              <a:t>серверная архитектура 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5DBE010B-211D-4F08-AA5C-D0BCB3D216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Слайд 13</a:t>
            </a:r>
          </a:p>
        </p:txBody>
      </p:sp>
    </p:spTree>
    <p:extLst>
      <p:ext uri="{BB962C8B-B14F-4D97-AF65-F5344CB8AC3E}">
        <p14:creationId xmlns:p14="http://schemas.microsoft.com/office/powerpoint/2010/main" val="22056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A97840-909E-43B5-B147-A5E873BAE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Последовательность реализации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0C2805-A01D-4975-BECA-28A9728F0F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Этапы разработки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994D20-D8E1-449E-821F-086CED1523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В течении недели разработки было реализовано множество функций игры. К сожалению, из за недостатка времени, не было возможности допустить ошибку и исправить её, пройти несколько итераций и прочее.</a:t>
            </a:r>
          </a:p>
          <a:p>
            <a:endParaRPr lang="ru-RU" dirty="0"/>
          </a:p>
          <a:p>
            <a:r>
              <a:rPr lang="ru-RU" dirty="0"/>
              <a:t>Именно поэтому игра делалась сразу, без рефакторинга кода и с накоплением технического долга. 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AEB6BAC-2433-4C4C-BAFD-31D9A96054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Слайд 16</a:t>
            </a:r>
          </a:p>
        </p:txBody>
      </p:sp>
    </p:spTree>
    <p:extLst>
      <p:ext uri="{BB962C8B-B14F-4D97-AF65-F5344CB8AC3E}">
        <p14:creationId xmlns:p14="http://schemas.microsoft.com/office/powerpoint/2010/main" val="1186684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3C9BB-DA51-4FA7-8E19-830D6B5F0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7" y="255791"/>
            <a:ext cx="5614088" cy="824107"/>
          </a:xfrm>
        </p:spPr>
        <p:txBody>
          <a:bodyPr>
            <a:normAutofit fontScale="90000"/>
          </a:bodyPr>
          <a:lstStyle/>
          <a:p>
            <a:r>
              <a:rPr lang="ru-RU" dirty="0"/>
              <a:t>Демонстрация результатов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6BB7E-AAFF-4A4B-B606-F6B13714A259}"/>
              </a:ext>
            </a:extLst>
          </p:cNvPr>
          <p:cNvSpPr txBox="1"/>
          <p:nvPr/>
        </p:nvSpPr>
        <p:spPr>
          <a:xfrm>
            <a:off x="4783999" y="1572479"/>
            <a:ext cx="6975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/>
              <a:t>Или посмотрите видео по ссылке</a:t>
            </a:r>
            <a:r>
              <a:rPr lang="en-US" sz="2000" i="1" dirty="0"/>
              <a:t>: </a:t>
            </a:r>
            <a:r>
              <a:rPr lang="en-US" sz="2000" i="1" dirty="0">
                <a:hlinkClick r:id="rId2"/>
              </a:rPr>
              <a:t>https://youtu.be/P-iKSaxiZUA</a:t>
            </a:r>
            <a:endParaRPr lang="ru-RU" sz="2000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63034F-A692-48AF-B58D-267051AF8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35" y="2772947"/>
            <a:ext cx="352425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AEDF77-8BE1-4709-AC39-E49B99CE4BDB}"/>
              </a:ext>
            </a:extLst>
          </p:cNvPr>
          <p:cNvSpPr txBox="1"/>
          <p:nvPr/>
        </p:nvSpPr>
        <p:spPr>
          <a:xfrm>
            <a:off x="432435" y="1409699"/>
            <a:ext cx="3524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Перейдите по </a:t>
            </a:r>
            <a:r>
              <a:rPr lang="en-US" sz="3600" dirty="0"/>
              <a:t>QR-</a:t>
            </a:r>
            <a:r>
              <a:rPr lang="ru-RU" sz="3600" dirty="0"/>
              <a:t>коду</a:t>
            </a:r>
            <a:r>
              <a:rPr lang="en-US" sz="3600" dirty="0"/>
              <a:t>:</a:t>
            </a:r>
            <a:endParaRPr lang="ru-RU" sz="3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B59A72-74C2-4D0F-88E6-7A5FA8C57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999" y="2730465"/>
            <a:ext cx="6328137" cy="356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942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2">
      <a:dk1>
        <a:srgbClr val="191D3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3">
      <a:majorFont>
        <a:latin typeface="Noah Bold"/>
        <a:ea typeface=""/>
        <a:cs typeface=""/>
      </a:majorFont>
      <a:minorFont>
        <a:latin typeface="Noah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ия1" id="{46553FA8-03A1-46C6-9EA8-888F0A34AB2C}" vid="{46204FED-519C-493B-BB88-1BAA1BDBB87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test</Template>
  <TotalTime>559</TotalTime>
  <Words>489</Words>
  <Application>Microsoft Office PowerPoint</Application>
  <PresentationFormat>Широкоэкранный</PresentationFormat>
  <Paragraphs>68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Noah Bold</vt:lpstr>
      <vt:lpstr>Calibri</vt:lpstr>
      <vt:lpstr>Noah Medium</vt:lpstr>
      <vt:lpstr>Noah regular</vt:lpstr>
      <vt:lpstr>Arial</vt:lpstr>
      <vt:lpstr>Noah ExtraBold</vt:lpstr>
      <vt:lpstr>Тема Office</vt:lpstr>
      <vt:lpstr>Прототип игры Uno с сетевым взаимодействием</vt:lpstr>
      <vt:lpstr>Проблема</vt:lpstr>
      <vt:lpstr>Конкуренты</vt:lpstr>
      <vt:lpstr>Решение</vt:lpstr>
      <vt:lpstr>Архитектура</vt:lpstr>
      <vt:lpstr>Этапы разработки</vt:lpstr>
      <vt:lpstr>Выделение главных задач</vt:lpstr>
      <vt:lpstr>Последовательность реализации</vt:lpstr>
      <vt:lpstr>Демонстрация результатов</vt:lpstr>
      <vt:lpstr>Проблемы реализации</vt:lpstr>
      <vt:lpstr>Завершение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“Касса на Qt” или как разработать живое бизнес-приложение</dc:title>
  <dc:creator>Анатолий Раев</dc:creator>
  <cp:lastModifiedBy>Анатолий Раев</cp:lastModifiedBy>
  <cp:revision>50</cp:revision>
  <dcterms:created xsi:type="dcterms:W3CDTF">2021-11-08T19:51:44Z</dcterms:created>
  <dcterms:modified xsi:type="dcterms:W3CDTF">2022-01-20T20:38:03Z</dcterms:modified>
</cp:coreProperties>
</file>